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8932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B3777-7FEB-4952-929C-9CEE0C80F65E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918B9-398A-4A15-BB47-CC865867E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[Greetings]</a:t>
            </a:r>
          </a:p>
          <a:p>
            <a:endParaRPr lang="en-US" dirty="0" smtClean="0"/>
          </a:p>
          <a:p>
            <a:r>
              <a:rPr lang="en-US" dirty="0" smtClean="0"/>
              <a:t>[Personal</a:t>
            </a:r>
            <a:r>
              <a:rPr lang="en-US" baseline="0" dirty="0" smtClean="0"/>
              <a:t> Introduction]</a:t>
            </a:r>
          </a:p>
          <a:p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Today I’m going to talk to you about the importance of best practices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And how the Workflow Toolkit can help you adopt some of those best practices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But before I begin: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How many of you have heard of the Workflow Toolkit?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How many of you have used it in the past 3 months?</a:t>
            </a:r>
          </a:p>
          <a:p>
            <a:pPr lvl="0">
              <a:buFont typeface="Arial" pitchFamily="34" charset="0"/>
              <a:buChar char="•"/>
            </a:pPr>
            <a:endParaRPr lang="en-US" baseline="0" dirty="0" smtClean="0"/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For those of you who are unfamiliar (or just curious), I will outline: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What the Workflow Toolkit is and what the future holds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How best to use it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And some of its biggest time saving best practices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9AA7-4AF7-40C4-8226-07DAAA808A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Why</a:t>
            </a:r>
            <a:r>
              <a:rPr lang="en-US" baseline="0" dirty="0" smtClean="0"/>
              <a:t> adopt best practices?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It’s simple!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[Review slide]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it all boils down to is better and more efficient service: and who can say no to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41EEF-64B9-46CE-AB15-4EBD464C77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Let’s take a brief tour of the Toolkit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is a screen shot of the Toolkit homepage…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Pretty much your standard wiki</a:t>
            </a:r>
            <a:r>
              <a:rPr lang="en-US" baseline="0" dirty="0" smtClean="0"/>
              <a:t> design…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Some of the topics you’ll find in the Workflow Toolkit include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Email routings and routing rules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Custom holdings paths and groups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Word printer templates (btw, I provide links to the MS Office help sections for mail merge)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Cancellation messages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Purchasing workflows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Data analysis tips and</a:t>
            </a:r>
            <a:r>
              <a:rPr lang="en-US" baseline="0" dirty="0" smtClean="0"/>
              <a:t> examples using MS Access</a:t>
            </a:r>
            <a:endParaRPr lang="en-US" dirty="0" smtClean="0"/>
          </a:p>
          <a:p>
            <a:pPr lvl="1" eaLnBrk="1" hangingPunct="1">
              <a:buFontTx/>
              <a:buChar char="•"/>
            </a:pPr>
            <a:r>
              <a:rPr lang="en-US" dirty="0" smtClean="0"/>
              <a:t>And much more… check it out when you get a chance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41EEF-64B9-46CE-AB15-4EBD464C77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Toolkit itself is organized by </a:t>
            </a:r>
            <a:r>
              <a:rPr lang="en-US" dirty="0" err="1" smtClean="0"/>
              <a:t>ILLiad</a:t>
            </a:r>
            <a:r>
              <a:rPr lang="en-US" dirty="0" smtClean="0"/>
              <a:t> workflows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Borrowing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Lending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Document</a:t>
            </a:r>
            <a:r>
              <a:rPr lang="en-US" baseline="0" dirty="0" smtClean="0"/>
              <a:t> Delivery</a:t>
            </a:r>
          </a:p>
          <a:p>
            <a:pPr lvl="0">
              <a:buFont typeface="Arial" pitchFamily="34" charset="0"/>
              <a:buChar char="•"/>
            </a:pPr>
            <a:endParaRPr lang="en-US" baseline="0" dirty="0" smtClean="0"/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But it also contains a section just for staff at IDS Project Libraries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Currently houses the updated IDS custom holdings group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And our TPAM tutorial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But now also contains the documentation and downloads for GIST</a:t>
            </a: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CB4895-E2A6-4554-8C03-B9D8E4B8808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Each</a:t>
            </a:r>
            <a:r>
              <a:rPr lang="en-US" baseline="0" dirty="0" smtClean="0"/>
              <a:t> Workflow section is broken down into the primary steps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aseline="0" dirty="0" smtClean="0"/>
              <a:t>Each step connects you to the relevant Atlas Systems documentation &amp; video tutorials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aseline="0" dirty="0" smtClean="0"/>
              <a:t>And then lists the Workflow Tools that apply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This allows</a:t>
            </a:r>
            <a:r>
              <a:rPr lang="en-US" baseline="0" dirty="0" smtClean="0"/>
              <a:t> you to learn the basics from Atlas if you’re unfamiliar with a particular step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And when you’re done, you can</a:t>
            </a:r>
            <a:r>
              <a:rPr lang="en-US" baseline="0" dirty="0" smtClean="0"/>
              <a:t> implement</a:t>
            </a:r>
            <a:r>
              <a:rPr lang="en-US" dirty="0" smtClean="0"/>
              <a:t> the workflow tools</a:t>
            </a:r>
            <a:r>
              <a:rPr lang="en-US" baseline="0" dirty="0" smtClean="0"/>
              <a:t> you want to use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Also included</a:t>
            </a:r>
            <a:r>
              <a:rPr lang="en-US" baseline="0" dirty="0" smtClean="0"/>
              <a:t> on each page is a link to the Toolkit’s page at </a:t>
            </a:r>
            <a:r>
              <a:rPr lang="en-US" baseline="0" dirty="0" err="1" smtClean="0"/>
              <a:t>WebJunction’s</a:t>
            </a:r>
            <a:r>
              <a:rPr lang="en-US" baseline="0" dirty="0" smtClean="0"/>
              <a:t> Resource Sharing community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Because this is a community-driven resource, the Toolkit relies on your contributions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Even if you don’t have something new to contribute, your questions</a:t>
            </a:r>
            <a:r>
              <a:rPr lang="en-US" baseline="0" dirty="0" smtClean="0"/>
              <a:t> &amp; discussion are still important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aseline="0" dirty="0" smtClean="0"/>
              <a:t>That’s the only way we can make the Toolkit better for everyone</a:t>
            </a:r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0691FE-6BDB-4058-8ACF-C5BB519CA3A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dirty="0" smtClean="0"/>
              <a:t>One of the benefits of being a wiki</a:t>
            </a:r>
            <a:r>
              <a:rPr lang="en-US" baseline="0" dirty="0" smtClean="0"/>
              <a:t> is that</a:t>
            </a:r>
            <a:r>
              <a:rPr lang="en-US" dirty="0" smtClean="0"/>
              <a:t> updates to the Toolkit are now syndicated</a:t>
            </a:r>
          </a:p>
          <a:p>
            <a:pPr>
              <a:buFontTx/>
              <a:buChar char="•"/>
            </a:pPr>
            <a:r>
              <a:rPr lang="en-US" dirty="0" smtClean="0"/>
              <a:t>Now you can easily find out when new tips</a:t>
            </a:r>
            <a:r>
              <a:rPr lang="en-US" baseline="0" dirty="0" smtClean="0"/>
              <a:t> are added or changed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To subscribe, just click on the RSS XML FEED button at the bottom of the homepage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B48E8C-0207-4209-BB96-9BD2F84746F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future hold for the Workflow</a:t>
            </a:r>
            <a:r>
              <a:rPr lang="en-US" baseline="0" dirty="0" smtClean="0"/>
              <a:t> Toolkit?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[Review Slide]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9AA7-4AF7-40C4-8226-07DAAA808A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B884-F92D-4D06-9A5C-D1FA21084EB6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8A68-7BC4-4229-ADDA-78BB996A6C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oolkit.idsprojec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Workflow </a:t>
            </a:r>
            <a:r>
              <a:rPr lang="en-US" dirty="0" smtClean="0"/>
              <a:t>Toolkit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http://toolkit.idsproject.org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Bowersox</a:t>
            </a:r>
            <a:endParaRPr lang="en-US" dirty="0" smtClean="0"/>
          </a:p>
          <a:p>
            <a:r>
              <a:rPr lang="en-US" dirty="0" smtClean="0"/>
              <a:t>IDS Librarian</a:t>
            </a:r>
          </a:p>
          <a:p>
            <a:r>
              <a:rPr lang="en-US" dirty="0" smtClean="0"/>
              <a:t>SUNY </a:t>
            </a:r>
            <a:r>
              <a:rPr lang="en-US" dirty="0" err="1" smtClean="0"/>
              <a:t>Geneseo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adopt best practices?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You’ll get the most out of </a:t>
            </a:r>
            <a:r>
              <a:rPr lang="en-US" dirty="0" err="1" smtClean="0"/>
              <a:t>ILLiad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Get the most for your money</a:t>
            </a:r>
          </a:p>
          <a:p>
            <a:pPr lvl="1"/>
            <a:r>
              <a:rPr lang="en-US" dirty="0" smtClean="0"/>
              <a:t>Easy to customize!</a:t>
            </a:r>
          </a:p>
          <a:p>
            <a:r>
              <a:rPr lang="en-US" dirty="0" smtClean="0"/>
              <a:t>Which will save your staff time… </a:t>
            </a:r>
          </a:p>
          <a:p>
            <a:pPr lvl="1"/>
            <a:r>
              <a:rPr lang="en-US" dirty="0" smtClean="0"/>
              <a:t>Less time spent processing requests</a:t>
            </a:r>
          </a:p>
          <a:p>
            <a:pPr lvl="1"/>
            <a:r>
              <a:rPr lang="en-US" dirty="0" smtClean="0"/>
              <a:t>More efficient workflows = fewer headaches</a:t>
            </a:r>
          </a:p>
          <a:p>
            <a:r>
              <a:rPr lang="en-US" dirty="0" smtClean="0"/>
              <a:t>And save your library money…</a:t>
            </a:r>
          </a:p>
          <a:p>
            <a:pPr lvl="1"/>
            <a:r>
              <a:rPr lang="en-US" dirty="0" smtClean="0"/>
              <a:t>Reduce borrowing &amp; lending costs</a:t>
            </a:r>
          </a:p>
          <a:p>
            <a:pPr lvl="1"/>
            <a:r>
              <a:rPr lang="en-US" dirty="0" smtClean="0"/>
              <a:t>Better use of staff time, equipment, &amp; supplies</a:t>
            </a:r>
          </a:p>
          <a:p>
            <a:r>
              <a:rPr lang="en-US" dirty="0" smtClean="0"/>
              <a:t>While making your users happy!</a:t>
            </a:r>
          </a:p>
          <a:p>
            <a:pPr lvl="1"/>
            <a:r>
              <a:rPr lang="en-US" dirty="0" smtClean="0"/>
              <a:t>Improved turnaround time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20" y="238919"/>
            <a:ext cx="9029960" cy="6380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/>
          <a:lstStyle/>
          <a:p>
            <a:pPr algn="ctr"/>
            <a:r>
              <a:rPr lang="en-US" sz="2500" dirty="0" smtClean="0"/>
              <a:t>Workflow Toolkit</a:t>
            </a:r>
          </a:p>
        </p:txBody>
      </p:sp>
      <p:sp>
        <p:nvSpPr>
          <p:cNvPr id="13315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/>
          <a:p>
            <a:pPr algn="ctr"/>
            <a:r>
              <a:rPr lang="en-US" sz="2200" dirty="0" smtClean="0"/>
              <a:t>Organized by </a:t>
            </a:r>
            <a:r>
              <a:rPr lang="en-US" sz="2200" dirty="0" err="1" smtClean="0"/>
              <a:t>ILLiad</a:t>
            </a:r>
            <a:r>
              <a:rPr lang="en-US" sz="2200" dirty="0" smtClean="0"/>
              <a:t> workflows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143000"/>
            <a:ext cx="3505201" cy="35649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/>
          <a:lstStyle/>
          <a:p>
            <a:pPr algn="ctr"/>
            <a:r>
              <a:rPr lang="en-US" sz="2500" dirty="0" smtClean="0"/>
              <a:t>Workflow Toolkit</a:t>
            </a: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/>
          <a:p>
            <a:pPr algn="ctr"/>
            <a:r>
              <a:rPr lang="en-US" sz="2200" dirty="0" smtClean="0"/>
              <a:t>Links to relevant Atlas documentation, video tutorials, &amp; </a:t>
            </a:r>
            <a:r>
              <a:rPr lang="en-US" sz="2200" dirty="0" err="1" smtClean="0"/>
              <a:t>WebJunction</a:t>
            </a:r>
            <a:r>
              <a:rPr lang="en-US" sz="2200" dirty="0" smtClean="0"/>
              <a:t>  Community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232172" y="589360"/>
            <a:ext cx="8685238" cy="4607640"/>
            <a:chOff x="232172" y="589360"/>
            <a:chExt cx="8685238" cy="460764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0" y="3124200"/>
              <a:ext cx="2898648" cy="2072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7522" name="Picture 2"/>
            <p:cNvPicPr>
              <a:picLocks noChangeAspect="1"/>
            </p:cNvPicPr>
            <p:nvPr/>
          </p:nvPicPr>
          <p:blipFill>
            <a:blip r:embed="rId4"/>
            <a:srcRect r="43313" b="30000"/>
            <a:stretch>
              <a:fillRect/>
            </a:stretch>
          </p:blipFill>
          <p:spPr bwMode="auto">
            <a:xfrm>
              <a:off x="232172" y="1821657"/>
              <a:ext cx="4607719" cy="225028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5366" name="Picture 5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11453" y="589360"/>
              <a:ext cx="2896568" cy="22569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07526" name="Picture 6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75860" y="1821657"/>
              <a:ext cx="2041550" cy="150018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0" name="Striped Right Arrow 9"/>
            <p:cNvSpPr/>
            <p:nvPr/>
          </p:nvSpPr>
          <p:spPr bwMode="auto">
            <a:xfrm>
              <a:off x="3982641" y="2143126"/>
              <a:ext cx="2143125" cy="1714500"/>
            </a:xfrm>
            <a:prstGeom prst="stripedRightArrow">
              <a:avLst/>
            </a:prstGeom>
            <a:solidFill>
              <a:srgbClr val="0082E5">
                <a:alpha val="61960"/>
              </a:srgbClr>
            </a:solidFill>
            <a:ln w="25400" cap="flat" cmpd="sng" algn="ctr">
              <a:solidFill>
                <a:srgbClr val="63A0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/>
          <a:lstStyle/>
          <a:p>
            <a:pPr algn="ctr"/>
            <a:r>
              <a:rPr lang="en-US" sz="2500" dirty="0" smtClean="0"/>
              <a:t>Workflow Toolkit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/>
          <a:p>
            <a:pPr algn="ctr"/>
            <a:r>
              <a:rPr lang="en-US" sz="2200" dirty="0" smtClean="0"/>
              <a:t>Syndicated updates with RSS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8594" y="214312"/>
            <a:ext cx="8474273" cy="4607719"/>
            <a:chOff x="254000" y="304800"/>
            <a:chExt cx="12052300" cy="6553200"/>
          </a:xfrm>
        </p:grpSpPr>
        <p:pic>
          <p:nvPicPr>
            <p:cNvPr id="106500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87800" y="762000"/>
              <a:ext cx="8318500" cy="6096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6498" name="Picture 2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000" y="304800"/>
              <a:ext cx="3786188" cy="19812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6" name="Striped Right Arrow 5"/>
            <p:cNvSpPr/>
            <p:nvPr/>
          </p:nvSpPr>
          <p:spPr bwMode="auto">
            <a:xfrm rot="2473805">
              <a:off x="2921000" y="1295400"/>
              <a:ext cx="2209800" cy="2057400"/>
            </a:xfrm>
            <a:prstGeom prst="stripedRightArrow">
              <a:avLst/>
            </a:prstGeom>
            <a:solidFill>
              <a:srgbClr val="0082E5">
                <a:alpha val="61960"/>
              </a:srgbClr>
            </a:solidFill>
            <a:ln w="25400" cap="flat" cmpd="sng" algn="ctr">
              <a:solidFill>
                <a:srgbClr val="63A0C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ILLiad</a:t>
            </a:r>
            <a:r>
              <a:rPr lang="en-US" dirty="0" smtClean="0"/>
              <a:t> 8</a:t>
            </a:r>
          </a:p>
          <a:p>
            <a:pPr lvl="1"/>
            <a:r>
              <a:rPr lang="en-US" dirty="0" smtClean="0"/>
              <a:t>Updating existing best practices as necessary</a:t>
            </a:r>
            <a:endParaRPr lang="en-US" dirty="0"/>
          </a:p>
          <a:p>
            <a:pPr lvl="1"/>
            <a:r>
              <a:rPr lang="en-US" dirty="0" smtClean="0"/>
              <a:t>New features will lead to new best practices</a:t>
            </a:r>
          </a:p>
          <a:p>
            <a:pPr lvl="1"/>
            <a:r>
              <a:rPr lang="en-US" dirty="0" smtClean="0"/>
              <a:t>Sharing customized layouts</a:t>
            </a:r>
          </a:p>
          <a:p>
            <a:r>
              <a:rPr lang="en-US" dirty="0" smtClean="0"/>
              <a:t>Upgraded Member Library Section</a:t>
            </a:r>
          </a:p>
          <a:p>
            <a:pPr lvl="1"/>
            <a:r>
              <a:rPr lang="en-US" dirty="0" smtClean="0"/>
              <a:t>Future home of the mentor modules</a:t>
            </a:r>
          </a:p>
          <a:p>
            <a:pPr lvl="1"/>
            <a:r>
              <a:rPr lang="en-US" dirty="0" smtClean="0"/>
              <a:t>Central resource for documentation</a:t>
            </a:r>
          </a:p>
          <a:p>
            <a:r>
              <a:rPr lang="en-US" dirty="0" smtClean="0"/>
              <a:t>Becoming core tool for mentoring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606</Words>
  <Application>Microsoft Office PowerPoint</Application>
  <PresentationFormat>On-screen Show (4:3)</PresentationFormat>
  <Paragraphs>99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Workflow Toolkit http://toolkit.idsproject.org </vt:lpstr>
      <vt:lpstr>Why adopt best practices?</vt:lpstr>
      <vt:lpstr>Slide 3</vt:lpstr>
      <vt:lpstr>Workflow Toolkit</vt:lpstr>
      <vt:lpstr>Workflow Toolkit</vt:lpstr>
      <vt:lpstr>Workflow Toolkit</vt:lpstr>
      <vt:lpstr>Future Developments</vt:lpstr>
    </vt:vector>
  </TitlesOfParts>
  <Company>SUNY Geneseo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 Toolkit</dc:title>
  <dc:creator>bowersox</dc:creator>
  <cp:lastModifiedBy>bowersox</cp:lastModifiedBy>
  <cp:revision>2</cp:revision>
  <dcterms:created xsi:type="dcterms:W3CDTF">2009-07-31T19:57:10Z</dcterms:created>
  <dcterms:modified xsi:type="dcterms:W3CDTF">2009-07-31T20:01:49Z</dcterms:modified>
</cp:coreProperties>
</file>